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fif>
</file>

<file path=ppt/media/image5.gif>
</file>

<file path=ppt/media/image6.gif>
</file>

<file path=ppt/media/image7.png>
</file>

<file path=ppt/media/image8.gif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548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4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066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22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07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20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2/2/2022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065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2/2/2022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831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2/2/2022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106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92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181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2/2/2022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9445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gif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gif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Computer script on a screen">
            <a:extLst>
              <a:ext uri="{FF2B5EF4-FFF2-40B4-BE49-F238E27FC236}">
                <a16:creationId xmlns:a16="http://schemas.microsoft.com/office/drawing/2014/main" id="{906BCED8-2B88-4251-8E90-45E4718333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971" r="-1" b="9738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E95289E-3832-4A38-862E-9C0D8801C3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r>
              <a:rPr lang="en-CA" dirty="0" err="1">
                <a:solidFill>
                  <a:srgbClr val="FFFFFF"/>
                </a:solidFill>
              </a:rPr>
              <a:t>ProgFest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5D3FD8-A0DA-4A9B-A7ED-F669C26310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8"/>
            <a:ext cx="7063739" cy="1655762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Comment faire des </a:t>
            </a:r>
            <a:r>
              <a:rPr lang="en-CA" dirty="0" err="1">
                <a:solidFill>
                  <a:srgbClr val="FFFFFF"/>
                </a:solidFill>
              </a:rPr>
              <a:t>graphiques</a:t>
            </a:r>
            <a:r>
              <a:rPr lang="en-CA" dirty="0">
                <a:solidFill>
                  <a:srgbClr val="FFFFFF"/>
                </a:solidFill>
              </a:rPr>
              <a:t> 101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FF57E2-4D57-4BAC-A7A0-9B4AA9823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532" y="1549872"/>
            <a:ext cx="7983886" cy="1933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124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3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Letters in shelves">
            <a:extLst>
              <a:ext uri="{FF2B5EF4-FFF2-40B4-BE49-F238E27FC236}">
                <a16:creationId xmlns:a16="http://schemas.microsoft.com/office/drawing/2014/main" id="{DB393D4F-2D73-43CF-84CE-F8582238BC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73" b="153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C2BD3211-5B9B-40DA-8BD0-C3426AE78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9872" y="0"/>
            <a:ext cx="113367" cy="113367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D8121B6-45E6-447F-87B8-58EDD064E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8414" y="63468"/>
            <a:ext cx="56114" cy="56114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C95B8E3-CBB0-4A5C-B65B-59C12D44B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370" y="655738"/>
            <a:ext cx="466441" cy="4664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EA710C0-F536-4B31-8D0F-28E2F0893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9769" y="579797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1EB61F8-34CD-4251-9B31-59AB92843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0824" y="374048"/>
            <a:ext cx="230878" cy="230878"/>
          </a:xfrm>
          <a:prstGeom prst="ellipse">
            <a:avLst/>
          </a:prstGeom>
          <a:solidFill>
            <a:schemeClr val="accent2">
              <a:lumMod val="60000"/>
              <a:lumOff val="4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33FA5DB-69DC-4137-9264-5F838B990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5468" y="971670"/>
            <a:ext cx="113367" cy="11336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E98D956-6B7A-4A94-B508-F7A30E642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334" y="512240"/>
            <a:ext cx="703889" cy="703889"/>
          </a:xfrm>
          <a:prstGeom prst="ellipse">
            <a:avLst/>
          </a:prstGeom>
          <a:solidFill>
            <a:schemeClr val="accent3">
              <a:lumMod val="40000"/>
              <a:lumOff val="6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6A3D2FC-6F98-4157-94A8-7D7FBD56E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41428" y="815149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7AE16AB-F0AB-4AC3-BD8F-336B5D98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7435" y="1096664"/>
            <a:ext cx="405140" cy="405140"/>
          </a:xfrm>
          <a:prstGeom prst="ellipse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C819BFF-25C5-425C-8CD1-789F7A30D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4F9D32-17E1-4000-9BB0-527618FF7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88205"/>
            <a:ext cx="8731683" cy="116046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rgbClr val="FFFFFF"/>
                </a:solidFill>
              </a:rPr>
              <a:t>Historique</a:t>
            </a:r>
            <a:r>
              <a:rPr lang="en-US" sz="6000" dirty="0">
                <a:solidFill>
                  <a:srgbClr val="FFFFFF"/>
                </a:solidFill>
              </a:rPr>
              <a:t> + mise </a:t>
            </a:r>
            <a:r>
              <a:rPr lang="en-US" sz="6000" dirty="0" err="1">
                <a:solidFill>
                  <a:srgbClr val="FFFFFF"/>
                </a:solidFill>
              </a:rPr>
              <a:t>en</a:t>
            </a:r>
            <a:r>
              <a:rPr lang="en-US" sz="6000" dirty="0">
                <a:solidFill>
                  <a:srgbClr val="FFFFFF"/>
                </a:solidFill>
              </a:rPr>
              <a:t> </a:t>
            </a:r>
            <a:r>
              <a:rPr lang="en-US" sz="6000" dirty="0" err="1">
                <a:solidFill>
                  <a:srgbClr val="FFFFFF"/>
                </a:solidFill>
              </a:rPr>
              <a:t>contexte</a:t>
            </a:r>
            <a:endParaRPr lang="en-US" sz="6000" dirty="0">
              <a:solidFill>
                <a:srgbClr val="FFFFFF"/>
              </a:solidFill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0BE49C6-06E3-4324-91A8-F25B7DA1D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66319" y="1989824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78ABC8A-B58F-4AAE-8F6F-A07EB9D6D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30" y="2808040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428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4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75C00A8-2250-4F87-9F80-E3E80531F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CC528D8-C318-4E44-BB11-0CAE58C2A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ADB805-7307-4433-A997-2083A5AE1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39" y="1122363"/>
            <a:ext cx="5047488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Faire des graphiques…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1FE5A-5EEA-40A2-BEC7-B6FF9F178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39" y="3602038"/>
            <a:ext cx="5047488" cy="1655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Ne date pas </a:t>
            </a:r>
            <a:r>
              <a:rPr lang="en-US" sz="2400" dirty="0" err="1"/>
              <a:t>d’hier</a:t>
            </a:r>
            <a:endParaRPr lang="en-US" sz="2400" dirty="0"/>
          </a:p>
          <a:p>
            <a:r>
              <a:rPr lang="en-US" sz="2400" dirty="0" err="1"/>
              <a:t>Originalement</a:t>
            </a:r>
            <a:r>
              <a:rPr lang="en-US" sz="2400" dirty="0"/>
              <a:t> fait à la main!</a:t>
            </a:r>
          </a:p>
        </p:txBody>
      </p:sp>
      <p:grpSp>
        <p:nvGrpSpPr>
          <p:cNvPr id="35" name="decorative circles">
            <a:extLst>
              <a:ext uri="{FF2B5EF4-FFF2-40B4-BE49-F238E27FC236}">
                <a16:creationId xmlns:a16="http://schemas.microsoft.com/office/drawing/2014/main" id="{6F84FFF5-4ABC-42CD-9D4C-9F3AB50FD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8627" y="289695"/>
            <a:ext cx="5228154" cy="5966848"/>
            <a:chOff x="6008627" y="289695"/>
            <a:chExt cx="5228154" cy="5966848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65D367D-2240-48ED-BB65-1221C6EA9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B0EEF61-DBF2-4BF2-9887-F74596FEEC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BF84F4A-F257-4091-A50A-DD38D7A15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790102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F2976B4-BD0D-4EBA-928D-2F97FA6BED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70340" y="674287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29C1743-B3CB-4A6A-9DD6-3E9023B2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407667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Oval 1">
            <a:extLst>
              <a:ext uri="{FF2B5EF4-FFF2-40B4-BE49-F238E27FC236}">
                <a16:creationId xmlns:a16="http://schemas.microsoft.com/office/drawing/2014/main" id="{6FA27A92-E95C-4CE7-A034-1729B3C62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068" y="1214970"/>
            <a:ext cx="5716933" cy="5643030"/>
          </a:xfrm>
          <a:custGeom>
            <a:avLst/>
            <a:gdLst>
              <a:gd name="connsiteX0" fmla="*/ 3371933 w 5716933"/>
              <a:gd name="connsiteY0" fmla="*/ 0 h 5643030"/>
              <a:gd name="connsiteX1" fmla="*/ 5516795 w 5716933"/>
              <a:gd name="connsiteY1" fmla="*/ 769986 h 5643030"/>
              <a:gd name="connsiteX2" fmla="*/ 5716933 w 5716933"/>
              <a:gd name="connsiteY2" fmla="*/ 951883 h 5643030"/>
              <a:gd name="connsiteX3" fmla="*/ 5716933 w 5716933"/>
              <a:gd name="connsiteY3" fmla="*/ 5643030 h 5643030"/>
              <a:gd name="connsiteX4" fmla="*/ 884716 w 5716933"/>
              <a:gd name="connsiteY4" fmla="*/ 5643030 h 5643030"/>
              <a:gd name="connsiteX5" fmla="*/ 769986 w 5716933"/>
              <a:gd name="connsiteY5" fmla="*/ 5516796 h 5643030"/>
              <a:gd name="connsiteX6" fmla="*/ 0 w 5716933"/>
              <a:gd name="connsiteY6" fmla="*/ 3371933 h 5643030"/>
              <a:gd name="connsiteX7" fmla="*/ 3371933 w 5716933"/>
              <a:gd name="connsiteY7" fmla="*/ 0 h 5643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6933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3" y="951883"/>
                </a:lnTo>
                <a:lnTo>
                  <a:pt x="5716933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35C994CD-0EF7-4D05-9509-0B193FE80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08" y="2567709"/>
            <a:ext cx="4784924" cy="35382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E64708-CE6D-4FDF-A3C3-313C53BFCA8B}"/>
              </a:ext>
            </a:extLst>
          </p:cNvPr>
          <p:cNvSpPr txBox="1"/>
          <p:nvPr/>
        </p:nvSpPr>
        <p:spPr>
          <a:xfrm>
            <a:off x="7370618" y="6164827"/>
            <a:ext cx="4149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Exemple</a:t>
            </a:r>
            <a:r>
              <a:rPr lang="en-CA" dirty="0"/>
              <a:t> de </a:t>
            </a:r>
            <a:r>
              <a:rPr lang="en-CA" dirty="0" err="1"/>
              <a:t>graphique</a:t>
            </a:r>
            <a:r>
              <a:rPr lang="en-CA" dirty="0"/>
              <a:t> de 1786</a:t>
            </a:r>
          </a:p>
        </p:txBody>
      </p:sp>
    </p:spTree>
    <p:extLst>
      <p:ext uri="{BB962C8B-B14F-4D97-AF65-F5344CB8AC3E}">
        <p14:creationId xmlns:p14="http://schemas.microsoft.com/office/powerpoint/2010/main" val="1822465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5E873-A6A2-4419-BC79-5D0FA3B5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Pourquoi</a:t>
            </a:r>
            <a:r>
              <a:rPr lang="en-CA" dirty="0"/>
              <a:t> faire des </a:t>
            </a:r>
            <a:r>
              <a:rPr lang="en-CA" dirty="0" err="1"/>
              <a:t>graphiques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223D1-3180-4050-B81D-660E72F25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Très important</a:t>
            </a:r>
          </a:p>
          <a:p>
            <a:r>
              <a:rPr lang="en-CA" dirty="0"/>
              <a:t>Analyse </a:t>
            </a:r>
            <a:r>
              <a:rPr lang="en-CA" dirty="0" err="1"/>
              <a:t>graphique</a:t>
            </a:r>
            <a:endParaRPr lang="en-CA" dirty="0"/>
          </a:p>
          <a:p>
            <a:pPr lvl="1"/>
            <a:r>
              <a:rPr lang="en-CA" dirty="0"/>
              <a:t>Visualisation de tendances</a:t>
            </a:r>
          </a:p>
          <a:p>
            <a:pPr lvl="1"/>
            <a:r>
              <a:rPr lang="en-CA" dirty="0"/>
              <a:t>Visualisation </a:t>
            </a:r>
            <a:r>
              <a:rPr lang="en-CA" dirty="0" err="1"/>
              <a:t>d’écart</a:t>
            </a:r>
            <a:endParaRPr lang="en-CA" dirty="0"/>
          </a:p>
          <a:p>
            <a:pPr lvl="1"/>
            <a:r>
              <a:rPr lang="en-CA" dirty="0"/>
              <a:t>Visualisation de </a:t>
            </a:r>
            <a:r>
              <a:rPr lang="en-CA" dirty="0" err="1"/>
              <a:t>mauvaises</a:t>
            </a:r>
            <a:r>
              <a:rPr lang="en-CA" dirty="0"/>
              <a:t> </a:t>
            </a:r>
            <a:r>
              <a:rPr lang="en-CA" dirty="0" err="1"/>
              <a:t>valeurs</a:t>
            </a:r>
            <a:r>
              <a:rPr lang="en-CA" dirty="0"/>
              <a:t> (</a:t>
            </a:r>
            <a:r>
              <a:rPr lang="en-CA" i="1" dirty="0"/>
              <a:t>outliers</a:t>
            </a:r>
            <a:r>
              <a:rPr lang="en-CA" dirty="0"/>
              <a:t>)</a:t>
            </a:r>
          </a:p>
          <a:p>
            <a:pPr lvl="1"/>
            <a:r>
              <a:rPr lang="en-CA" dirty="0" err="1"/>
              <a:t>Vérification</a:t>
            </a:r>
            <a:r>
              <a:rPr lang="en-CA" dirty="0"/>
              <a:t> </a:t>
            </a:r>
            <a:r>
              <a:rPr lang="en-CA" dirty="0" err="1"/>
              <a:t>visuelle</a:t>
            </a:r>
            <a:r>
              <a:rPr lang="en-CA" dirty="0"/>
              <a:t> de </a:t>
            </a:r>
            <a:r>
              <a:rPr lang="en-CA" dirty="0" err="1"/>
              <a:t>théories</a:t>
            </a:r>
            <a:r>
              <a:rPr lang="en-CA" dirty="0"/>
              <a:t>, </a:t>
            </a:r>
            <a:r>
              <a:rPr lang="en-CA" dirty="0" err="1"/>
              <a:t>hypothèses</a:t>
            </a:r>
            <a:endParaRPr lang="en-CA" dirty="0"/>
          </a:p>
          <a:p>
            <a:r>
              <a:rPr lang="en-CA" dirty="0" err="1"/>
              <a:t>Compréhension</a:t>
            </a:r>
            <a:endParaRPr lang="en-CA" dirty="0"/>
          </a:p>
          <a:p>
            <a:pPr lvl="1"/>
            <a:r>
              <a:rPr lang="en-CA" dirty="0"/>
              <a:t>Une image </a:t>
            </a:r>
            <a:r>
              <a:rPr lang="en-CA" dirty="0" err="1"/>
              <a:t>vaut</a:t>
            </a:r>
            <a:r>
              <a:rPr lang="en-CA" dirty="0"/>
              <a:t> 1000 mots</a:t>
            </a:r>
          </a:p>
          <a:p>
            <a:pPr lvl="1"/>
            <a:r>
              <a:rPr lang="en-CA" dirty="0"/>
              <a:t>Aide à </a:t>
            </a:r>
            <a:r>
              <a:rPr lang="en-CA" dirty="0" err="1"/>
              <a:t>comprendre</a:t>
            </a:r>
            <a:r>
              <a:rPr lang="en-CA" dirty="0"/>
              <a:t> des concepts</a:t>
            </a:r>
          </a:p>
          <a:p>
            <a:pPr lvl="2"/>
            <a:r>
              <a:rPr lang="en-CA" dirty="0"/>
              <a:t>Une </a:t>
            </a:r>
            <a:r>
              <a:rPr lang="en-CA" dirty="0" err="1"/>
              <a:t>équation</a:t>
            </a:r>
            <a:r>
              <a:rPr lang="en-CA" dirty="0"/>
              <a:t> </a:t>
            </a:r>
            <a:r>
              <a:rPr lang="en-CA" dirty="0" err="1"/>
              <a:t>compliquée</a:t>
            </a:r>
            <a:r>
              <a:rPr lang="en-CA" dirty="0"/>
              <a:t>?</a:t>
            </a:r>
          </a:p>
          <a:p>
            <a:r>
              <a:rPr lang="en-CA" dirty="0"/>
              <a:t>Simulations:</a:t>
            </a:r>
          </a:p>
          <a:p>
            <a:pPr lvl="1"/>
            <a:r>
              <a:rPr lang="en-CA" dirty="0" err="1"/>
              <a:t>Générer</a:t>
            </a:r>
            <a:r>
              <a:rPr lang="en-CA" dirty="0"/>
              <a:t> des </a:t>
            </a:r>
            <a:r>
              <a:rPr lang="en-CA" dirty="0" err="1"/>
              <a:t>graphiques</a:t>
            </a:r>
            <a:r>
              <a:rPr lang="en-CA" dirty="0"/>
              <a:t> </a:t>
            </a:r>
            <a:r>
              <a:rPr lang="en-CA" dirty="0" err="1"/>
              <a:t>avant</a:t>
            </a:r>
            <a:r>
              <a:rPr lang="en-CA" dirty="0"/>
              <a:t> de faire </a:t>
            </a:r>
            <a:r>
              <a:rPr lang="en-CA" dirty="0" err="1"/>
              <a:t>une</a:t>
            </a:r>
            <a:r>
              <a:rPr lang="en-CA" dirty="0"/>
              <a:t> </a:t>
            </a:r>
            <a:r>
              <a:rPr lang="en-CA" dirty="0" err="1"/>
              <a:t>expérience</a:t>
            </a:r>
            <a:endParaRPr lang="en-CA" dirty="0"/>
          </a:p>
          <a:p>
            <a:pPr lvl="1"/>
            <a:r>
              <a:rPr lang="en-CA" dirty="0"/>
              <a:t>Tester des </a:t>
            </a:r>
            <a:r>
              <a:rPr lang="en-CA" dirty="0" err="1"/>
              <a:t>théories</a:t>
            </a:r>
            <a:r>
              <a:rPr lang="en-CA" dirty="0"/>
              <a:t> </a:t>
            </a:r>
            <a:r>
              <a:rPr lang="en-CA" dirty="0" err="1"/>
              <a:t>avant</a:t>
            </a:r>
            <a:r>
              <a:rPr lang="en-CA" dirty="0"/>
              <a:t> </a:t>
            </a:r>
            <a:r>
              <a:rPr lang="en-CA" dirty="0" err="1"/>
              <a:t>une</a:t>
            </a:r>
            <a:r>
              <a:rPr lang="en-CA" dirty="0"/>
              <a:t> experience</a:t>
            </a:r>
          </a:p>
        </p:txBody>
      </p:sp>
    </p:spTree>
    <p:extLst>
      <p:ext uri="{BB962C8B-B14F-4D97-AF65-F5344CB8AC3E}">
        <p14:creationId xmlns:p14="http://schemas.microsoft.com/office/powerpoint/2010/main" val="405386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1CA17-04D7-41E2-8EDF-82D23AB5D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Faire </a:t>
            </a:r>
            <a:r>
              <a:rPr lang="en-CA" dirty="0" err="1"/>
              <a:t>ses</a:t>
            </a:r>
            <a:r>
              <a:rPr lang="en-CA" dirty="0"/>
              <a:t> </a:t>
            </a:r>
            <a:r>
              <a:rPr lang="en-CA" dirty="0" err="1"/>
              <a:t>graphiques</a:t>
            </a:r>
            <a:r>
              <a:rPr lang="en-CA" dirty="0"/>
              <a:t> </a:t>
            </a:r>
            <a:r>
              <a:rPr lang="en-CA" dirty="0" err="1"/>
              <a:t>numériquement</a:t>
            </a:r>
            <a:r>
              <a:rPr lang="en-CA" dirty="0"/>
              <a:t>:</a:t>
            </a:r>
            <a:br>
              <a:rPr lang="en-CA" dirty="0"/>
            </a:br>
            <a:r>
              <a:rPr lang="en-CA" dirty="0"/>
              <a:t>POURQUOI?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801EC-F58C-41F2-AF78-F54CAB893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 err="1"/>
              <a:t>Précision</a:t>
            </a:r>
            <a:r>
              <a:rPr lang="en-CA" dirty="0"/>
              <a:t> de </a:t>
            </a:r>
            <a:r>
              <a:rPr lang="en-CA" dirty="0" err="1"/>
              <a:t>l’ordre</a:t>
            </a:r>
            <a:r>
              <a:rPr lang="en-CA" dirty="0"/>
              <a:t> de la </a:t>
            </a:r>
            <a:r>
              <a:rPr lang="en-CA" dirty="0" err="1"/>
              <a:t>précision</a:t>
            </a:r>
            <a:r>
              <a:rPr lang="en-CA" dirty="0"/>
              <a:t> machine et du pixel (</a:t>
            </a:r>
            <a:r>
              <a:rPr lang="en-CA" dirty="0" err="1"/>
              <a:t>tous</a:t>
            </a:r>
            <a:r>
              <a:rPr lang="en-CA" dirty="0"/>
              <a:t> deux très petits)</a:t>
            </a:r>
          </a:p>
          <a:p>
            <a:pPr lvl="1"/>
            <a:r>
              <a:rPr lang="en-CA" dirty="0"/>
              <a:t>Au lieu </a:t>
            </a:r>
            <a:r>
              <a:rPr lang="en-CA" dirty="0" err="1"/>
              <a:t>d’une</a:t>
            </a:r>
            <a:r>
              <a:rPr lang="en-CA" dirty="0"/>
              <a:t> </a:t>
            </a:r>
            <a:r>
              <a:rPr lang="en-CA" dirty="0" err="1"/>
              <a:t>règle</a:t>
            </a:r>
            <a:r>
              <a:rPr lang="en-CA" dirty="0"/>
              <a:t> et d’un crayon</a:t>
            </a:r>
          </a:p>
          <a:p>
            <a:r>
              <a:rPr lang="en-CA" dirty="0" err="1"/>
              <a:t>Autant</a:t>
            </a:r>
            <a:r>
              <a:rPr lang="en-CA" dirty="0"/>
              <a:t> de points </a:t>
            </a:r>
            <a:r>
              <a:rPr lang="en-CA" dirty="0" err="1"/>
              <a:t>qu’on</a:t>
            </a:r>
            <a:r>
              <a:rPr lang="en-CA" dirty="0"/>
              <a:t> </a:t>
            </a:r>
            <a:r>
              <a:rPr lang="en-CA" dirty="0" err="1"/>
              <a:t>veut</a:t>
            </a:r>
            <a:r>
              <a:rPr lang="en-CA" dirty="0"/>
              <a:t> sans trop de misère</a:t>
            </a:r>
          </a:p>
          <a:p>
            <a:pPr lvl="1"/>
            <a:r>
              <a:rPr lang="en-CA" dirty="0"/>
              <a:t>Placer 100 points sur un </a:t>
            </a:r>
            <a:r>
              <a:rPr lang="en-CA" dirty="0" err="1"/>
              <a:t>graphique</a:t>
            </a:r>
            <a:r>
              <a:rPr lang="en-CA" dirty="0"/>
              <a:t>:</a:t>
            </a:r>
          </a:p>
          <a:p>
            <a:pPr lvl="2"/>
            <a:r>
              <a:rPr lang="en-CA" dirty="0"/>
              <a:t>À la main :</a:t>
            </a:r>
          </a:p>
          <a:p>
            <a:pPr lvl="2"/>
            <a:r>
              <a:rPr lang="en-CA" dirty="0"/>
              <a:t> À </a:t>
            </a:r>
            <a:r>
              <a:rPr lang="en-CA" dirty="0" err="1"/>
              <a:t>l’ordinateur</a:t>
            </a:r>
            <a:r>
              <a:rPr lang="en-CA" dirty="0"/>
              <a:t>:</a:t>
            </a:r>
          </a:p>
          <a:p>
            <a:r>
              <a:rPr lang="en-CA" dirty="0" err="1"/>
              <a:t>Ajouter</a:t>
            </a:r>
            <a:r>
              <a:rPr lang="en-CA" dirty="0"/>
              <a:t> des points </a:t>
            </a:r>
            <a:r>
              <a:rPr lang="en-CA" dirty="0" err="1"/>
              <a:t>facilement</a:t>
            </a:r>
            <a:endParaRPr lang="en-CA" dirty="0"/>
          </a:p>
          <a:p>
            <a:pPr lvl="1"/>
            <a:r>
              <a:rPr lang="en-CA" dirty="0" err="1"/>
              <a:t>Ordinateur</a:t>
            </a:r>
            <a:r>
              <a:rPr lang="en-CA" dirty="0"/>
              <a:t>: Hold my beer, je </a:t>
            </a:r>
            <a:r>
              <a:rPr lang="en-CA" dirty="0" err="1"/>
              <a:t>refais</a:t>
            </a:r>
            <a:r>
              <a:rPr lang="en-CA" dirty="0"/>
              <a:t> le </a:t>
            </a:r>
            <a:r>
              <a:rPr lang="en-CA" dirty="0" err="1"/>
              <a:t>graphique</a:t>
            </a:r>
            <a:r>
              <a:rPr lang="en-CA" dirty="0"/>
              <a:t> </a:t>
            </a:r>
            <a:r>
              <a:rPr lang="en-CA" dirty="0" err="1"/>
              <a:t>en</a:t>
            </a:r>
            <a:r>
              <a:rPr lang="en-CA" dirty="0"/>
              <a:t> 2 </a:t>
            </a:r>
            <a:r>
              <a:rPr lang="en-CA" dirty="0" err="1"/>
              <a:t>clics</a:t>
            </a:r>
            <a:endParaRPr lang="en-CA" dirty="0"/>
          </a:p>
          <a:p>
            <a:pPr lvl="1"/>
            <a:r>
              <a:rPr lang="en-CA" dirty="0"/>
              <a:t>Main: NOOOOOO</a:t>
            </a:r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“Ce </a:t>
            </a:r>
            <a:r>
              <a:rPr lang="en-CA" dirty="0" err="1"/>
              <a:t>n’est</a:t>
            </a:r>
            <a:r>
              <a:rPr lang="en-CA" dirty="0"/>
              <a:t> pas </a:t>
            </a:r>
            <a:r>
              <a:rPr lang="en-CA" dirty="0" err="1"/>
              <a:t>seulement</a:t>
            </a:r>
            <a:r>
              <a:rPr lang="en-CA" dirty="0"/>
              <a:t> </a:t>
            </a:r>
            <a:r>
              <a:rPr lang="en-CA" dirty="0" err="1"/>
              <a:t>une</a:t>
            </a:r>
            <a:r>
              <a:rPr lang="en-CA" dirty="0"/>
              <a:t> question de </a:t>
            </a:r>
            <a:r>
              <a:rPr lang="en-CA" dirty="0" err="1"/>
              <a:t>paresse</a:t>
            </a:r>
            <a:r>
              <a:rPr lang="en-CA" dirty="0"/>
              <a:t>, </a:t>
            </a:r>
            <a:r>
              <a:rPr lang="en-CA" dirty="0" err="1"/>
              <a:t>mais</a:t>
            </a:r>
            <a:r>
              <a:rPr lang="en-CA" dirty="0"/>
              <a:t> </a:t>
            </a:r>
            <a:r>
              <a:rPr lang="en-CA" dirty="0" err="1"/>
              <a:t>d’efficacité</a:t>
            </a:r>
            <a:r>
              <a:rPr lang="en-CA" dirty="0"/>
              <a:t>, de precision, de </a:t>
            </a:r>
            <a:r>
              <a:rPr lang="en-CA" dirty="0" err="1"/>
              <a:t>qualité</a:t>
            </a:r>
            <a:r>
              <a:rPr lang="en-CA" dirty="0"/>
              <a:t>, de </a:t>
            </a:r>
            <a:r>
              <a:rPr lang="en-CA" dirty="0" err="1"/>
              <a:t>préservation</a:t>
            </a:r>
            <a:r>
              <a:rPr lang="en-CA" dirty="0"/>
              <a:t>”</a:t>
            </a:r>
          </a:p>
          <a:p>
            <a:pPr lvl="1"/>
            <a:r>
              <a:rPr lang="en-CA" dirty="0"/>
              <a:t>Confucius, au moment de la sortie de matplotlib</a:t>
            </a:r>
          </a:p>
        </p:txBody>
      </p:sp>
      <p:pic>
        <p:nvPicPr>
          <p:cNvPr id="5" name="Picture 4" descr="A picture containing person, wall, person, indoor&#10;&#10;Description automatically generated">
            <a:extLst>
              <a:ext uri="{FF2B5EF4-FFF2-40B4-BE49-F238E27FC236}">
                <a16:creationId xmlns:a16="http://schemas.microsoft.com/office/drawing/2014/main" id="{35677405-F620-473B-86B8-01A11B4A4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795" y="2431009"/>
            <a:ext cx="2225468" cy="1657930"/>
          </a:xfrm>
          <a:prstGeom prst="rect">
            <a:avLst/>
          </a:prstGeom>
        </p:spPr>
      </p:pic>
      <p:pic>
        <p:nvPicPr>
          <p:cNvPr id="7" name="Picture 6" descr="A picture containing text, person, indoor, wall&#10;&#10;Description automatically generated">
            <a:extLst>
              <a:ext uri="{FF2B5EF4-FFF2-40B4-BE49-F238E27FC236}">
                <a16:creationId xmlns:a16="http://schemas.microsoft.com/office/drawing/2014/main" id="{3A919817-583B-4F9D-9475-D6D9011FE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795" y="2431009"/>
            <a:ext cx="2387600" cy="1788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33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BBCB0-625D-4BA1-AD15-672382FB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Quelques</a:t>
            </a:r>
            <a:r>
              <a:rPr lang="en-CA" dirty="0"/>
              <a:t> “</a:t>
            </a:r>
            <a:r>
              <a:rPr lang="en-CA" dirty="0" err="1"/>
              <a:t>normes</a:t>
            </a:r>
            <a:r>
              <a:rPr lang="en-CA" dirty="0"/>
              <a:t>” ±standard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069546-F644-43E8-95D7-A014191F1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“</a:t>
            </a:r>
            <a:r>
              <a:rPr lang="en-CA" dirty="0" err="1"/>
              <a:t>Normes</a:t>
            </a:r>
            <a:r>
              <a:rPr lang="en-CA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D2C8B-7AD3-455D-8A0B-6F047C9327D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dirty="0"/>
              <a:t>Attention aux couleurs!</a:t>
            </a:r>
          </a:p>
          <a:p>
            <a:r>
              <a:rPr lang="en-CA" dirty="0" err="1"/>
              <a:t>Mettre</a:t>
            </a:r>
            <a:r>
              <a:rPr lang="en-CA" dirty="0"/>
              <a:t> </a:t>
            </a:r>
            <a:r>
              <a:rPr lang="en-CA" dirty="0" err="1"/>
              <a:t>une</a:t>
            </a:r>
            <a:r>
              <a:rPr lang="en-CA" dirty="0"/>
              <a:t> </a:t>
            </a:r>
            <a:r>
              <a:rPr lang="en-CA" dirty="0" err="1"/>
              <a:t>légende</a:t>
            </a:r>
            <a:endParaRPr lang="en-CA" dirty="0"/>
          </a:p>
          <a:p>
            <a:r>
              <a:rPr lang="en-CA" dirty="0" err="1"/>
              <a:t>Mettre</a:t>
            </a:r>
            <a:r>
              <a:rPr lang="en-CA" dirty="0"/>
              <a:t> le titre </a:t>
            </a:r>
            <a:r>
              <a:rPr lang="en-CA" dirty="0" err="1"/>
              <a:t>en</a:t>
            </a:r>
            <a:r>
              <a:rPr lang="en-CA" dirty="0"/>
              <a:t> </a:t>
            </a:r>
            <a:r>
              <a:rPr lang="en-CA" i="1" dirty="0"/>
              <a:t>caption</a:t>
            </a:r>
            <a:endParaRPr lang="en-CA" dirty="0"/>
          </a:p>
          <a:p>
            <a:r>
              <a:rPr lang="en-CA" dirty="0" err="1"/>
              <a:t>Titrer</a:t>
            </a:r>
            <a:r>
              <a:rPr lang="en-CA" dirty="0"/>
              <a:t> les axes</a:t>
            </a:r>
          </a:p>
          <a:p>
            <a:r>
              <a:rPr lang="en-CA" dirty="0" err="1"/>
              <a:t>Avoir</a:t>
            </a:r>
            <a:r>
              <a:rPr lang="en-CA" dirty="0"/>
              <a:t> </a:t>
            </a:r>
            <a:r>
              <a:rPr lang="en-CA" dirty="0" err="1"/>
              <a:t>une</a:t>
            </a:r>
            <a:r>
              <a:rPr lang="en-CA" dirty="0"/>
              <a:t> police </a:t>
            </a:r>
            <a:r>
              <a:rPr lang="en-CA" dirty="0" err="1"/>
              <a:t>assez</a:t>
            </a:r>
            <a:r>
              <a:rPr lang="en-CA" dirty="0"/>
              <a:t> </a:t>
            </a:r>
            <a:r>
              <a:rPr lang="en-CA" sz="4400" dirty="0" err="1"/>
              <a:t>grande</a:t>
            </a:r>
            <a:endParaRPr lang="en-CA" sz="4400" dirty="0"/>
          </a:p>
          <a:p>
            <a:r>
              <a:rPr lang="en-CA" dirty="0" err="1"/>
              <a:t>Occuper</a:t>
            </a:r>
            <a:r>
              <a:rPr lang="en-CA" dirty="0"/>
              <a:t> la </a:t>
            </a:r>
            <a:r>
              <a:rPr lang="en-CA" dirty="0" err="1"/>
              <a:t>majorité</a:t>
            </a:r>
            <a:r>
              <a:rPr lang="en-CA" dirty="0"/>
              <a:t> de </a:t>
            </a:r>
            <a:r>
              <a:rPr lang="en-CA" dirty="0" err="1"/>
              <a:t>l’espace</a:t>
            </a:r>
            <a:endParaRPr lang="en-CA" dirty="0"/>
          </a:p>
          <a:p>
            <a:r>
              <a:rPr lang="en-CA" dirty="0" err="1"/>
              <a:t>Utiliser</a:t>
            </a:r>
            <a:r>
              <a:rPr lang="en-CA" dirty="0"/>
              <a:t> des styles de </a:t>
            </a:r>
            <a:r>
              <a:rPr lang="en-CA" dirty="0" err="1"/>
              <a:t>ligne</a:t>
            </a:r>
            <a:r>
              <a:rPr lang="en-CA" dirty="0"/>
              <a:t> </a:t>
            </a:r>
            <a:r>
              <a:rPr lang="en-CA" dirty="0" err="1"/>
              <a:t>différents</a:t>
            </a:r>
            <a:endParaRPr lang="en-CA" dirty="0"/>
          </a:p>
          <a:p>
            <a:r>
              <a:rPr lang="en-CA" dirty="0"/>
              <a:t>NE PAS SURCHARGER LE GRAPHIQUE</a:t>
            </a:r>
          </a:p>
          <a:p>
            <a:pPr lvl="1"/>
            <a:r>
              <a:rPr lang="en-CA" dirty="0"/>
              <a:t>Ne pas faire </a:t>
            </a:r>
            <a:r>
              <a:rPr lang="en-CA" dirty="0" err="1"/>
              <a:t>comme</a:t>
            </a:r>
            <a:r>
              <a:rPr lang="en-CA" dirty="0"/>
              <a:t> </a:t>
            </a:r>
            <a:r>
              <a:rPr lang="en-CA" dirty="0" err="1"/>
              <a:t>cette</a:t>
            </a:r>
            <a:r>
              <a:rPr lang="en-CA" dirty="0"/>
              <a:t> slide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2593E1-E018-4973-BFAB-8D56ACF0E3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 err="1"/>
              <a:t>Exemples</a:t>
            </a:r>
            <a:endParaRPr lang="en-CA" dirty="0"/>
          </a:p>
        </p:txBody>
      </p:sp>
      <p:pic>
        <p:nvPicPr>
          <p:cNvPr id="12" name="Content Placeholder 11" descr="Arrow&#10;&#10;Description automatically generated with medium confidence">
            <a:extLst>
              <a:ext uri="{FF2B5EF4-FFF2-40B4-BE49-F238E27FC236}">
                <a16:creationId xmlns:a16="http://schemas.microsoft.com/office/drawing/2014/main" id="{73D6A3C8-6E54-4534-AD0A-636FE3DE032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6336" y="2788840"/>
            <a:ext cx="3050684" cy="1526930"/>
          </a:xfrm>
        </p:spPr>
      </p:pic>
      <p:pic>
        <p:nvPicPr>
          <p:cNvPr id="5" name="Picture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1BAF9426-87F8-4E41-95DF-2DAD368C1E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915" y="2847973"/>
            <a:ext cx="2462879" cy="1391457"/>
          </a:xfrm>
          <a:prstGeom prst="rect">
            <a:avLst/>
          </a:prstGeom>
        </p:spPr>
      </p:pic>
      <p:pic>
        <p:nvPicPr>
          <p:cNvPr id="7" name="Picture 6" descr="A person holding an object&#10;&#10;Description automatically generated">
            <a:extLst>
              <a:ext uri="{FF2B5EF4-FFF2-40B4-BE49-F238E27FC236}">
                <a16:creationId xmlns:a16="http://schemas.microsoft.com/office/drawing/2014/main" id="{4884D5D3-7526-49EE-BB9C-7EB33659E8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616" y="4488064"/>
            <a:ext cx="2597476" cy="1452963"/>
          </a:xfrm>
          <a:prstGeom prst="rect">
            <a:avLst/>
          </a:prstGeom>
        </p:spPr>
      </p:pic>
      <p:pic>
        <p:nvPicPr>
          <p:cNvPr id="14" name="Picture 13" descr="Shape, arrow&#10;&#10;Description automatically generated">
            <a:extLst>
              <a:ext uri="{FF2B5EF4-FFF2-40B4-BE49-F238E27FC236}">
                <a16:creationId xmlns:a16="http://schemas.microsoft.com/office/drawing/2014/main" id="{3DA42D18-931E-4988-9139-57273414D9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690" y="4507705"/>
            <a:ext cx="2985330" cy="1494220"/>
          </a:xfrm>
          <a:prstGeom prst="rect">
            <a:avLst/>
          </a:prstGeom>
        </p:spPr>
      </p:pic>
      <p:pic>
        <p:nvPicPr>
          <p:cNvPr id="16" name="Picture 15" descr="A picture containing text, writing implement, pencil, stationary&#10;&#10;Description automatically generated">
            <a:extLst>
              <a:ext uri="{FF2B5EF4-FFF2-40B4-BE49-F238E27FC236}">
                <a16:creationId xmlns:a16="http://schemas.microsoft.com/office/drawing/2014/main" id="{1D2831CD-582C-478B-8735-FF7263C195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6336" y="2825749"/>
            <a:ext cx="3156125" cy="1542012"/>
          </a:xfrm>
          <a:prstGeom prst="rect">
            <a:avLst/>
          </a:prstGeom>
        </p:spPr>
      </p:pic>
      <p:pic>
        <p:nvPicPr>
          <p:cNvPr id="18" name="Picture 17" descr="A picture containing text, writing implement, pencil, stationary&#10;&#10;Description automatically generated">
            <a:extLst>
              <a:ext uri="{FF2B5EF4-FFF2-40B4-BE49-F238E27FC236}">
                <a16:creationId xmlns:a16="http://schemas.microsoft.com/office/drawing/2014/main" id="{9EBAD2FA-6D4B-4EF7-9E1E-897A448E69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134" y="4507705"/>
            <a:ext cx="2879886" cy="1494220"/>
          </a:xfrm>
          <a:prstGeom prst="rect">
            <a:avLst/>
          </a:prstGeom>
        </p:spPr>
      </p:pic>
      <p:pic>
        <p:nvPicPr>
          <p:cNvPr id="20" name="Picture 19" descr="Shape&#10;&#10;Description automatically generated">
            <a:extLst>
              <a:ext uri="{FF2B5EF4-FFF2-40B4-BE49-F238E27FC236}">
                <a16:creationId xmlns:a16="http://schemas.microsoft.com/office/drawing/2014/main" id="{D539F422-F69C-4C31-B63D-1CF20B55505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080" y="2773758"/>
            <a:ext cx="3022550" cy="151285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63E7D994-45D9-4B7A-9C38-CD0A643D0979}"/>
              </a:ext>
            </a:extLst>
          </p:cNvPr>
          <p:cNvGrpSpPr/>
          <p:nvPr/>
        </p:nvGrpSpPr>
        <p:grpSpPr>
          <a:xfrm>
            <a:off x="8896336" y="4533128"/>
            <a:ext cx="2985329" cy="1877455"/>
            <a:chOff x="8896336" y="4533128"/>
            <a:chExt cx="2985329" cy="1877455"/>
          </a:xfrm>
        </p:grpSpPr>
        <p:pic>
          <p:nvPicPr>
            <p:cNvPr id="22" name="Picture 21" descr="Shape&#10;&#10;Description automatically generated">
              <a:extLst>
                <a:ext uri="{FF2B5EF4-FFF2-40B4-BE49-F238E27FC236}">
                  <a16:creationId xmlns:a16="http://schemas.microsoft.com/office/drawing/2014/main" id="{08843074-CA35-4E67-85BF-3F61522A7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96336" y="4533128"/>
              <a:ext cx="2985329" cy="1494219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1221383-F46C-445D-9CB7-4B7DE70DCD48}"/>
                </a:ext>
              </a:extLst>
            </p:cNvPr>
            <p:cNvSpPr txBox="1"/>
            <p:nvPr/>
          </p:nvSpPr>
          <p:spPr>
            <a:xfrm>
              <a:off x="9065326" y="6041251"/>
              <a:ext cx="2647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Figure 1: Titre</a:t>
              </a:r>
            </a:p>
          </p:txBody>
        </p:sp>
      </p:grpSp>
      <p:pic>
        <p:nvPicPr>
          <p:cNvPr id="26" name="Picture 25" descr="A picture containing text, pencil&#10;&#10;Description automatically generated">
            <a:extLst>
              <a:ext uri="{FF2B5EF4-FFF2-40B4-BE49-F238E27FC236}">
                <a16:creationId xmlns:a16="http://schemas.microsoft.com/office/drawing/2014/main" id="{872EC4D8-60B7-46FA-A5EB-C4035B30CAC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6336" y="2756709"/>
            <a:ext cx="3156124" cy="1611052"/>
          </a:xfrm>
          <a:prstGeom prst="rect">
            <a:avLst/>
          </a:prstGeom>
        </p:spPr>
      </p:pic>
      <p:pic>
        <p:nvPicPr>
          <p:cNvPr id="28" name="Picture 27" descr="A picture containing text, pencil&#10;&#10;Description automatically generated">
            <a:extLst>
              <a:ext uri="{FF2B5EF4-FFF2-40B4-BE49-F238E27FC236}">
                <a16:creationId xmlns:a16="http://schemas.microsoft.com/office/drawing/2014/main" id="{58EE6AE6-08B7-47AE-9098-EE41CAFB8CF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655" y="4507705"/>
            <a:ext cx="2930254" cy="1448844"/>
          </a:xfrm>
          <a:prstGeom prst="rect">
            <a:avLst/>
          </a:prstGeom>
        </p:spPr>
      </p:pic>
      <p:pic>
        <p:nvPicPr>
          <p:cNvPr id="30" name="Picture 29" descr="Chart, bar chart&#10;&#10;Description automatically generated">
            <a:extLst>
              <a:ext uri="{FF2B5EF4-FFF2-40B4-BE49-F238E27FC236}">
                <a16:creationId xmlns:a16="http://schemas.microsoft.com/office/drawing/2014/main" id="{CF10E670-6BD5-48A5-AF85-A0EFBFF80A9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3718" y="4494275"/>
            <a:ext cx="3035919" cy="1524000"/>
          </a:xfrm>
          <a:prstGeom prst="rect">
            <a:avLst/>
          </a:prstGeom>
        </p:spPr>
      </p:pic>
      <p:pic>
        <p:nvPicPr>
          <p:cNvPr id="32" name="Picture 31" descr="Chart, bar chart&#10;&#10;Description automatically generated">
            <a:extLst>
              <a:ext uri="{FF2B5EF4-FFF2-40B4-BE49-F238E27FC236}">
                <a16:creationId xmlns:a16="http://schemas.microsoft.com/office/drawing/2014/main" id="{8F973D7D-46C8-48CA-9CB2-F9E59C46E1B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6222" y="2750753"/>
            <a:ext cx="3156123" cy="1611052"/>
          </a:xfrm>
          <a:prstGeom prst="rect">
            <a:avLst/>
          </a:prstGeom>
        </p:spPr>
      </p:pic>
      <p:pic>
        <p:nvPicPr>
          <p:cNvPr id="34" name="Picture 33" descr="Chart, bar chart&#10;&#10;Description automatically generated">
            <a:extLst>
              <a:ext uri="{FF2B5EF4-FFF2-40B4-BE49-F238E27FC236}">
                <a16:creationId xmlns:a16="http://schemas.microsoft.com/office/drawing/2014/main" id="{A7B881E7-4D04-4C49-971A-FC6D84D3265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514" y="2773758"/>
            <a:ext cx="3067860" cy="1626900"/>
          </a:xfrm>
          <a:prstGeom prst="rect">
            <a:avLst/>
          </a:prstGeom>
        </p:spPr>
      </p:pic>
      <p:pic>
        <p:nvPicPr>
          <p:cNvPr id="36" name="Picture 35" descr="Chart, bar chart&#10;&#10;Description automatically generated">
            <a:extLst>
              <a:ext uri="{FF2B5EF4-FFF2-40B4-BE49-F238E27FC236}">
                <a16:creationId xmlns:a16="http://schemas.microsoft.com/office/drawing/2014/main" id="{62D536CF-A575-475E-BA5C-8957EF898B0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6221" y="4519224"/>
            <a:ext cx="3043415" cy="147622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7ADFC11-FC2D-458C-9054-6263E9A5300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42965" y="2772489"/>
            <a:ext cx="3022665" cy="163787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A24A32C1-D841-489B-8C2C-AED8725367A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42966" y="4549816"/>
            <a:ext cx="2989178" cy="141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713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7A5F767-016E-47E5-8D6C-0CA369959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err="1"/>
              <a:t>Pourquoi</a:t>
            </a:r>
            <a:r>
              <a:rPr lang="en-CA" dirty="0"/>
              <a:t> </a:t>
            </a:r>
            <a:r>
              <a:rPr lang="en-CA" dirty="0" err="1"/>
              <a:t>utiliser</a:t>
            </a:r>
            <a:r>
              <a:rPr lang="en-CA" dirty="0"/>
              <a:t> la </a:t>
            </a:r>
            <a:r>
              <a:rPr lang="en-CA" dirty="0" err="1"/>
              <a:t>programmation</a:t>
            </a:r>
            <a:r>
              <a:rPr lang="en-CA" dirty="0"/>
              <a:t> (i.e. </a:t>
            </a:r>
            <a:r>
              <a:rPr lang="en-CA" dirty="0" err="1"/>
              <a:t>pourquoi</a:t>
            </a:r>
            <a:r>
              <a:rPr lang="en-CA" dirty="0"/>
              <a:t> </a:t>
            </a:r>
            <a:r>
              <a:rPr lang="en-CA" dirty="0" err="1"/>
              <a:t>utiliser</a:t>
            </a:r>
            <a:r>
              <a:rPr lang="en-CA" dirty="0"/>
              <a:t> </a:t>
            </a:r>
            <a:r>
              <a:rPr lang="en-CA" i="1" dirty="0"/>
              <a:t>Python)</a:t>
            </a:r>
            <a:endParaRPr lang="en-CA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4608F50-8058-48A8-BA46-0E423842B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CA" dirty="0"/>
              <a:t>Plus grand </a:t>
            </a:r>
            <a:r>
              <a:rPr lang="fr-CA" dirty="0" err="1"/>
              <a:t>controle</a:t>
            </a:r>
            <a:r>
              <a:rPr lang="fr-CA" dirty="0"/>
              <a:t> sur ce qu’on fait</a:t>
            </a:r>
          </a:p>
          <a:p>
            <a:pPr lvl="1"/>
            <a:r>
              <a:rPr lang="fr-CA" dirty="0"/>
              <a:t>Contrairement à </a:t>
            </a:r>
            <a:r>
              <a:rPr lang="fr-CA" dirty="0" err="1"/>
              <a:t>Desmos</a:t>
            </a:r>
            <a:r>
              <a:rPr lang="fr-CA" dirty="0"/>
              <a:t>, Wolfram (du moins, version gratuite)</a:t>
            </a:r>
          </a:p>
          <a:p>
            <a:r>
              <a:rPr lang="fr-CA" dirty="0"/>
              <a:t>Intégrale directement à nos projet</a:t>
            </a:r>
          </a:p>
          <a:p>
            <a:pPr lvl="1"/>
            <a:r>
              <a:rPr lang="fr-CA" dirty="0"/>
              <a:t>Si je fais un algorithme de traitement de données, pas besoin d’exporter et d’ouvrir dans un logiciel externe</a:t>
            </a:r>
          </a:p>
          <a:p>
            <a:r>
              <a:rPr lang="fr-CA" dirty="0"/>
              <a:t>Simplicité de </a:t>
            </a:r>
            <a:r>
              <a:rPr lang="fr-CA" i="1" dirty="0"/>
              <a:t>Python</a:t>
            </a:r>
          </a:p>
          <a:p>
            <a:pPr lvl="1"/>
            <a:r>
              <a:rPr lang="fr-CA" dirty="0"/>
              <a:t>Orienté objet</a:t>
            </a:r>
          </a:p>
          <a:p>
            <a:pPr lvl="1"/>
            <a:r>
              <a:rPr lang="fr-CA" dirty="0"/>
              <a:t>Scripts</a:t>
            </a:r>
          </a:p>
          <a:p>
            <a:pPr lvl="1"/>
            <a:r>
              <a:rPr lang="fr-CA" dirty="0"/>
              <a:t>Pas de gestion de mémoire</a:t>
            </a:r>
          </a:p>
          <a:p>
            <a:pPr lvl="1"/>
            <a:r>
              <a:rPr lang="fr-CA" dirty="0" err="1"/>
              <a:t>NumPy</a:t>
            </a:r>
            <a:endParaRPr lang="fr-CA" dirty="0"/>
          </a:p>
          <a:p>
            <a:pPr lvl="1"/>
            <a:r>
              <a:rPr lang="fr-CA" dirty="0"/>
              <a:t>Etc.</a:t>
            </a:r>
          </a:p>
          <a:p>
            <a:r>
              <a:rPr lang="fr-CA" dirty="0"/>
              <a:t>Open source (</a:t>
            </a:r>
            <a:r>
              <a:rPr lang="fr-CA" dirty="0" err="1"/>
              <a:t>looking</a:t>
            </a:r>
            <a:r>
              <a:rPr lang="fr-CA" dirty="0"/>
              <a:t> at </a:t>
            </a:r>
            <a:r>
              <a:rPr lang="fr-CA" dirty="0" err="1"/>
              <a:t>you</a:t>
            </a:r>
            <a:r>
              <a:rPr lang="fr-CA" dirty="0"/>
              <a:t> MATLAB)</a:t>
            </a:r>
          </a:p>
          <a:p>
            <a:r>
              <a:rPr lang="fr-CA" dirty="0"/>
              <a:t>Pas de dépendances</a:t>
            </a:r>
          </a:p>
          <a:p>
            <a:pPr lvl="1"/>
            <a:r>
              <a:rPr lang="fr-CA" dirty="0"/>
              <a:t>Pas besoin d’internet (sauf pour installer </a:t>
            </a:r>
            <a:r>
              <a:rPr lang="fr-CA" dirty="0" err="1"/>
              <a:t>matplotlib</a:t>
            </a:r>
            <a:r>
              <a:rPr lang="fr-CA" dirty="0"/>
              <a:t>)</a:t>
            </a:r>
          </a:p>
          <a:p>
            <a:pPr lvl="1"/>
            <a:r>
              <a:rPr lang="fr-CA" dirty="0"/>
              <a:t>Gratuit</a:t>
            </a:r>
          </a:p>
          <a:p>
            <a:pPr lvl="1"/>
            <a:r>
              <a:rPr lang="fr-CA" dirty="0"/>
              <a:t>Pas d’inscription</a:t>
            </a:r>
          </a:p>
          <a:p>
            <a:pPr lvl="1"/>
            <a:r>
              <a:rPr lang="fr-CA" dirty="0"/>
              <a:t>Requiert peu de librairies externes</a:t>
            </a:r>
          </a:p>
          <a:p>
            <a:pPr lvl="1"/>
            <a:r>
              <a:rPr lang="fr-CA" dirty="0" err="1"/>
              <a:t>Gratuir</a:t>
            </a:r>
            <a:endParaRPr lang="fr-CA" dirty="0"/>
          </a:p>
          <a:p>
            <a:pPr lvl="1"/>
            <a:endParaRPr lang="fr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7645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7" name="Video 6">
            <a:extLst>
              <a:ext uri="{FF2B5EF4-FFF2-40B4-BE49-F238E27FC236}">
                <a16:creationId xmlns:a16="http://schemas.microsoft.com/office/drawing/2014/main" id="{E81A9B15-9D13-4978-ADC4-77D5A3C364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C2BD3211-5B9B-40DA-8BD0-C3426AE78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9872" y="0"/>
            <a:ext cx="113367" cy="113367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D8121B6-45E6-447F-87B8-58EDD064E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8414" y="63468"/>
            <a:ext cx="56114" cy="56114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C95B8E3-CBB0-4A5C-B65B-59C12D44B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370" y="655738"/>
            <a:ext cx="466441" cy="4664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EA710C0-F536-4B31-8D0F-28E2F0893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9769" y="579797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1EB61F8-34CD-4251-9B31-59AB92843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0824" y="374048"/>
            <a:ext cx="230878" cy="230878"/>
          </a:xfrm>
          <a:prstGeom prst="ellipse">
            <a:avLst/>
          </a:prstGeom>
          <a:solidFill>
            <a:schemeClr val="accent2">
              <a:lumMod val="60000"/>
              <a:lumOff val="4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33FA5DB-69DC-4137-9264-5F838B990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5468" y="971670"/>
            <a:ext cx="113367" cy="11336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E98D956-6B7A-4A94-B508-F7A30E642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334" y="512240"/>
            <a:ext cx="703889" cy="703889"/>
          </a:xfrm>
          <a:prstGeom prst="ellipse">
            <a:avLst/>
          </a:prstGeom>
          <a:solidFill>
            <a:schemeClr val="accent3">
              <a:lumMod val="40000"/>
              <a:lumOff val="6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6A3D2FC-6F98-4157-94A8-7D7FBD56E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41428" y="815149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7AE16AB-F0AB-4AC3-BD8F-336B5D98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7435" y="1096664"/>
            <a:ext cx="405140" cy="405140"/>
          </a:xfrm>
          <a:prstGeom prst="ellipse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C819BFF-25C5-425C-8CD1-789F7A30D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2ED467-FDE4-4D93-B48C-34C6205E7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160465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CA" sz="6000" dirty="0" err="1">
                <a:solidFill>
                  <a:srgbClr val="FFFFFF"/>
                </a:solidFill>
              </a:rPr>
              <a:t>Passons</a:t>
            </a:r>
            <a:r>
              <a:rPr lang="en-CA" sz="6000" dirty="0">
                <a:solidFill>
                  <a:srgbClr val="FFFFFF"/>
                </a:solidFill>
              </a:rPr>
              <a:t> </a:t>
            </a:r>
            <a:r>
              <a:rPr lang="en-CA" sz="6000" dirty="0" err="1">
                <a:solidFill>
                  <a:srgbClr val="FFFFFF"/>
                </a:solidFill>
              </a:rPr>
              <a:t>maintenant</a:t>
            </a:r>
            <a:r>
              <a:rPr lang="en-CA" sz="6000" dirty="0">
                <a:solidFill>
                  <a:srgbClr val="FFFFFF"/>
                </a:solidFill>
              </a:rPr>
              <a:t> au </a:t>
            </a:r>
            <a:r>
              <a:rPr lang="en-CA" sz="6000" dirty="0" err="1">
                <a:solidFill>
                  <a:srgbClr val="FFFFFF"/>
                </a:solidFill>
              </a:rPr>
              <a:t>Jupyter</a:t>
            </a:r>
            <a:r>
              <a:rPr lang="en-CA" sz="6000" dirty="0">
                <a:solidFill>
                  <a:srgbClr val="FFFFFF"/>
                </a:solidFill>
              </a:rPr>
              <a:t> Notebook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E5153D-F008-4668-BF05-C8B200D0E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/>
          </a:bodyPr>
          <a:lstStyle/>
          <a:p>
            <a:pPr algn="l"/>
            <a:r>
              <a:rPr lang="en-CA" sz="2200" dirty="0">
                <a:solidFill>
                  <a:srgbClr val="FFFFFF"/>
                </a:solidFill>
              </a:rPr>
              <a:t>On </a:t>
            </a:r>
            <a:r>
              <a:rPr lang="en-CA" sz="2200" dirty="0" err="1">
                <a:solidFill>
                  <a:srgbClr val="FFFFFF"/>
                </a:solidFill>
              </a:rPr>
              <a:t>va</a:t>
            </a:r>
            <a:r>
              <a:rPr lang="en-CA" sz="2200" dirty="0">
                <a:solidFill>
                  <a:srgbClr val="FFFFFF"/>
                </a:solidFill>
              </a:rPr>
              <a:t> </a:t>
            </a:r>
            <a:r>
              <a:rPr lang="en-CA" sz="2200" dirty="0" err="1">
                <a:solidFill>
                  <a:srgbClr val="FFFFFF"/>
                </a:solidFill>
              </a:rPr>
              <a:t>voir</a:t>
            </a:r>
            <a:r>
              <a:rPr lang="en-CA" sz="2200" dirty="0">
                <a:solidFill>
                  <a:srgbClr val="FFFFFF"/>
                </a:solidFill>
              </a:rPr>
              <a:t> du code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0BE49C6-06E3-4324-91A8-F25B7DA1D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66319" y="1989824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78ABC8A-B58F-4AAE-8F6F-A07EB9D6D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30" y="2808040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05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onfettiVTI">
  <a:themeElements>
    <a:clrScheme name="AnalogousFromRegularSeed_2SEEDS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B1653B"/>
      </a:accent1>
      <a:accent2>
        <a:srgbClr val="C34D54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358</Words>
  <Application>Microsoft Office PowerPoint</Application>
  <PresentationFormat>Widescreen</PresentationFormat>
  <Paragraphs>68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AvenirNext LT Pro Medium</vt:lpstr>
      <vt:lpstr>Calibri</vt:lpstr>
      <vt:lpstr>Gill Sans Nova</vt:lpstr>
      <vt:lpstr>ConfettiVTI</vt:lpstr>
      <vt:lpstr>ProgFest</vt:lpstr>
      <vt:lpstr>Historique + mise en contexte</vt:lpstr>
      <vt:lpstr>Faire des graphiques…</vt:lpstr>
      <vt:lpstr>Pourquoi faire des graphiques</vt:lpstr>
      <vt:lpstr>Faire ses graphiques numériquement: POURQUOI?</vt:lpstr>
      <vt:lpstr>Quelques “normes” ±standard</vt:lpstr>
      <vt:lpstr>Pourquoi utiliser la programmation (i.e. pourquoi utiliser Python)</vt:lpstr>
      <vt:lpstr>Passons maintenant au Jupyter Notebook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ProgFest</dc:title>
  <dc:creator>Gabriel Genest</dc:creator>
  <cp:lastModifiedBy>Gabriel Genest</cp:lastModifiedBy>
  <cp:revision>6</cp:revision>
  <dcterms:created xsi:type="dcterms:W3CDTF">2022-02-02T20:17:39Z</dcterms:created>
  <dcterms:modified xsi:type="dcterms:W3CDTF">2022-02-02T21:34:40Z</dcterms:modified>
</cp:coreProperties>
</file>

<file path=docProps/thumbnail.jpeg>
</file>